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1</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December 2025</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Gevraagde spanningen en stromen</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39496"/>
            <a:ext cx="12192000" cy="4059043"/>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Pas aan de hand van een Smith kaart om een antenne van 128 Ohm aan aan een striplijn printbaan van 50 Ohm voor een frequentie van 1.2 GHz (</a:t>
            </a:r>
            <a:r>
              <a:t>λ</a:t>
            </a:r>
            <a:r>
              <a:t>= 12.5 cm; </a:t>
            </a:r>
            <a:r>
              <a:t>ε</a:t>
            </a:r>
            <a:r>
              <a:rPr sz="1800" baseline="-25000"/>
              <a:t>r</a:t>
            </a:r>
            <a:r>
              <a:t>=4). Doe dit door een condensator in parallel op de 50 Ohm lijn te plaatsen. Waar moet deze condensator staan en hoe groot moet deze zijn? Wanneer 250 mW naar deze antenne gestuurd wordt, hoe groot is dan de maximale spanning aan de voet van de antenne? Hoe groot is de maximale spanning op de plaats waar de condensator is aangesloten?</a:t>
            </a:r>
          </a:p>
        </p:txBody>
      </p:sp>
      <p:sp>
        <p:nvSpPr>
          <p:cNvPr id="3" name="Title 2"/>
          <p:cNvSpPr>
            <a:spLocks noGrp="1"/>
          </p:cNvSpPr>
          <p:nvPr>
            <p:ph type="title"/>
          </p:nvPr>
        </p:nvSpPr>
        <p:spPr/>
        <p:txBody>
          <a:bodyPr wrap="square">
            <a:noAutofit/>
          </a:bodyPr>
          <a:lstStyle/>
          <a:p>
            <a:r>
              <a:rPr sz="3200" b="1" i="0">
                <a:latin typeface="Arial"/>
              </a:rPr>
              <a:t>Opgave Oefening 1</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impedantie Z</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2200" b="1" i="0">
                <a:latin typeface="Arial"/>
              </a:rPr>
              <a:t>Smith kaart van de admittantie waarop de cirkels van constant reeel en imaginair van de admittantie aangegeven zijn.</a:t>
            </a:r>
            <a:endParaRPr sz="2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242    Y= 20.70-19.83j mS     lengte=4.20 cm</a:t>
            </a:r>
            <a:endParaRPr sz="2400" b="0" i="0">
              <a:latin typeface="Courier"/>
            </a:endParaRPr>
          </a:p>
          <a:p>
            <a:pPr>
              <a:lnSpc>
                <a:spcPts val="2400"/>
              </a:lnSpc>
              <a:defRPr>
                <a:solidFill>
                  <a:srgbClr val="000000"/>
                </a:solidFill>
              </a:defRPr>
            </a:pPr>
            <a:r>
              <a:rPr sz="2400" b="0" i="0">
                <a:latin typeface="Courier"/>
              </a:rPr>
              <a:t> 243    Y= 20.35-19.67j mS     lengte=4.22 cm</a:t>
            </a:r>
            <a:endParaRPr sz="2400" b="0" i="0">
              <a:latin typeface="Courier"/>
            </a:endParaRPr>
          </a:p>
          <a:p>
            <a:pPr>
              <a:lnSpc>
                <a:spcPts val="2400"/>
              </a:lnSpc>
              <a:defRPr>
                <a:solidFill>
                  <a:srgbClr val="000000"/>
                </a:solidFill>
              </a:defRPr>
            </a:pPr>
            <a:r>
              <a:rPr sz="2400" b="0" i="0">
                <a:latin typeface="Courier"/>
              </a:rPr>
              <a:t> 244    Y= 20.00-19.50j mS     lengte=4.24 cm</a:t>
            </a:r>
            <a:endParaRPr sz="2400" b="0" i="0">
              <a:latin typeface="Courier"/>
            </a:endParaRPr>
          </a:p>
          <a:p>
            <a:pPr>
              <a:lnSpc>
                <a:spcPts val="2400"/>
              </a:lnSpc>
              <a:defRPr>
                <a:solidFill>
                  <a:srgbClr val="000000"/>
                </a:solidFill>
              </a:defRPr>
            </a:pPr>
            <a:r>
              <a:rPr sz="2400" b="0" i="0">
                <a:latin typeface="Courier"/>
              </a:rPr>
              <a:t> 245    Y= 19.67-19.33j mS     lengte=4.25 cm</a:t>
            </a:r>
            <a:endParaRPr sz="2400" b="0" i="0">
              <a:latin typeface="Courier"/>
            </a:endParaRPr>
          </a:p>
          <a:p>
            <a:pPr>
              <a:lnSpc>
                <a:spcPts val="2400"/>
              </a:lnSpc>
              <a:defRPr>
                <a:solidFill>
                  <a:srgbClr val="000000"/>
                </a:solidFill>
              </a:defRPr>
            </a:pPr>
            <a:r>
              <a:rPr sz="2400" b="0" i="0">
                <a:latin typeface="Courier"/>
              </a:rPr>
              <a:t> 246    Y= 19.34-19.16j mS     lengte=4.27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Gedetailleerde waarde van de admittantie</a:t>
            </a:r>
            <a:endParaRPr sz="3200" b="1" i="0">
              <a:latin typeface="Arial"/>
            </a:endParaR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De admittantie ter hoogte van waar we de condensator willen bijplaatsen is dus: 20.00-19.50j mS </a:t>
            </a:r>
          </a:p>
          <a:p>
            <a:pPr/>
          </a:p>
          <a:p>
            <a:pPr/>
            <a:r>
              <a:t>Om op 20 mS uit te komen tellen we hierbij 19.50j mS op</a:t>
            </a:r>
          </a:p>
          <a:p>
            <a:pPr/>
          </a:p>
          <a:p>
            <a:pPr/>
          </a:p>
          <a:p>
            <a:pPr/>
          </a:p>
          <a:p>
            <a:pPr/>
            <a:r>
              <a:t>De nodige condensator is dus:</a:t>
            </a:r>
          </a:p>
        </p:txBody>
      </p:sp>
      <p:sp>
        <p:nvSpPr>
          <p:cNvPr id="3" name="Title 2"/>
          <p:cNvSpPr>
            <a:spLocks noGrp="1"/>
          </p:cNvSpPr>
          <p:nvPr>
            <p:ph type="title"/>
          </p:nvPr>
        </p:nvSpPr>
        <p:spPr/>
        <p:txBody>
          <a:bodyPr wrap="square">
            <a:noAutofit/>
          </a:bodyPr>
          <a:lstStyle/>
          <a:p>
            <a:r>
              <a:rPr sz="3200" b="1" i="0">
                <a:latin typeface="Arial"/>
              </a:rPr>
              <a:t>Condensator in parallel</a:t>
            </a:r>
            <a:endParaRPr sz="3200" b="1" i="0">
              <a:latin typeface="Arial"/>
            </a:endParaRPr>
          </a:p>
        </p:txBody>
      </p:sp>
      <p:pic>
        <p:nvPicPr>
          <p:cNvPr id="4" name="Picture 3" descr="image.png"/>
          <p:cNvPicPr>
            <a:picLocks noChangeAspect="1"/>
          </p:cNvPicPr>
          <p:nvPr/>
        </p:nvPicPr>
        <p:blipFill>
          <a:blip r:embed="rId2"/>
          <a:stretch>
            <a:fillRect/>
          </a:stretch>
        </p:blipFill>
        <p:spPr>
          <a:xfrm>
            <a:off x="6643687" y="3163142"/>
            <a:ext cx="2562225" cy="352425"/>
          </a:xfrm>
          <a:prstGeom prst="rect">
            <a:avLst/>
          </a:prstGeom>
        </p:spPr>
      </p:pic>
      <p:pic>
        <p:nvPicPr>
          <p:cNvPr id="5" name="Picture 4" descr="image.png"/>
          <p:cNvPicPr>
            <a:picLocks noChangeAspect="1"/>
          </p:cNvPicPr>
          <p:nvPr/>
        </p:nvPicPr>
        <p:blipFill>
          <a:blip r:embed="rId3"/>
          <a:stretch>
            <a:fillRect/>
          </a:stretch>
        </p:blipFill>
        <p:spPr>
          <a:xfrm>
            <a:off x="5453062" y="4704287"/>
            <a:ext cx="4943475" cy="81915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De lengte van de coax tussen de capaciteit en de belasting wordt:</a:t>
            </a:r>
          </a:p>
        </p:txBody>
      </p:sp>
      <p:sp>
        <p:nvSpPr>
          <p:cNvPr id="3" name="Title 2"/>
          <p:cNvSpPr>
            <a:spLocks noGrp="1"/>
          </p:cNvSpPr>
          <p:nvPr>
            <p:ph type="title"/>
          </p:nvPr>
        </p:nvSpPr>
        <p:spPr/>
        <p:txBody>
          <a:bodyPr wrap="square">
            <a:noAutofit/>
          </a:bodyPr>
          <a:lstStyle/>
          <a:p>
            <a:r>
              <a:rPr sz="3200" b="1" i="0">
                <a:latin typeface="Arial"/>
              </a:rPr>
              <a:t>Lengte coax</a:t>
            </a:r>
            <a:endParaRPr sz="3200" b="1" i="0">
              <a:latin typeface="Arial"/>
            </a:endParaRPr>
          </a:p>
        </p:txBody>
      </p:sp>
      <p:pic>
        <p:nvPicPr>
          <p:cNvPr id="4" name="Picture 3" descr="image.png"/>
          <p:cNvPicPr>
            <a:picLocks noChangeAspect="1"/>
          </p:cNvPicPr>
          <p:nvPr/>
        </p:nvPicPr>
        <p:blipFill>
          <a:blip r:embed="rId2"/>
          <a:stretch>
            <a:fillRect/>
          </a:stretch>
        </p:blipFill>
        <p:spPr>
          <a:xfrm>
            <a:off x="3729037" y="2248742"/>
            <a:ext cx="4733925" cy="81915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gevraagde aanpassing</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39496"/>
            <a:ext cx="12192000" cy="5042966"/>
          </a:xfrm>
          <a:prstGeom prst="rect">
            <a:avLst/>
          </a:prstGeom>
        </p:spPr>
      </p:pic>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